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464" r:id="rId2"/>
    <p:sldId id="465" r:id="rId3"/>
    <p:sldId id="521" r:id="rId4"/>
    <p:sldId id="529" r:id="rId5"/>
    <p:sldId id="522" r:id="rId6"/>
    <p:sldId id="532" r:id="rId7"/>
    <p:sldId id="535" r:id="rId8"/>
    <p:sldId id="537" r:id="rId9"/>
    <p:sldId id="524" r:id="rId10"/>
    <p:sldId id="525" r:id="rId11"/>
    <p:sldId id="526" r:id="rId12"/>
    <p:sldId id="538" r:id="rId13"/>
    <p:sldId id="282" r:id="rId14"/>
  </p:sldIdLst>
  <p:sldSz cx="9906000" cy="6858000" type="A4"/>
  <p:notesSz cx="7099300" cy="102235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0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800000"/>
    <a:srgbClr val="660033"/>
    <a:srgbClr val="FF9900"/>
    <a:srgbClr val="003300"/>
    <a:srgbClr val="666699"/>
    <a:srgbClr val="66CCFF"/>
    <a:srgbClr val="99CC00"/>
    <a:srgbClr val="FFFFFF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B301B821-A1FF-4177-AEE7-76D212191A09}" styleName="Medium Style 9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9DCAF9ED-07DC-4A11-8D7F-57B35C25682E}" styleName="Medium Style 10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793D81CF-94F2-401A-BA57-92F5A7B2D0C5}" styleName="Medium Style 8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5FD0F851-EC5A-4D38-B0AD-8093EC10F338}" styleName="Light Style 6">
    <a:wholeTbl>
      <a:tcTxStyle>
        <a:fontRef idx="minor">
          <a:scrgbClr r="0" g="0" b="0"/>
        </a:fontRef>
        <a:schemeClr val="accent5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1FECB4D8-DB02-4DC6-A0A2-4F2EBAE1DC90}" styleName="Medium Style 1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3B4B98B0-60AC-42C2-AFA5-B58CD77FA1E5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0E3FDE45-AF77-4B5C-9715-49D594BDF05E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03" autoAdjust="0"/>
    <p:restoredTop sz="98462" autoAdjust="0"/>
  </p:normalViewPr>
  <p:slideViewPr>
    <p:cSldViewPr>
      <p:cViewPr varScale="1">
        <p:scale>
          <a:sx n="131" d="100"/>
          <a:sy n="131" d="100"/>
        </p:scale>
        <p:origin x="1232" y="18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728" y="-77"/>
      </p:cViewPr>
      <p:guideLst>
        <p:guide orient="horz" pos="3220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4021294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74D2BC6-22F8-43A4-9D70-839A4B98B661}" type="slidenum">
              <a:rPr lang="pt-BR" sz="1400"/>
              <a:pPr>
                <a:defRPr/>
              </a:pPr>
              <a:t>‹nº›</a:t>
            </a:fld>
            <a:endParaRPr lang="pt-BR" sz="1400" dirty="0"/>
          </a:p>
        </p:txBody>
      </p:sp>
      <p:pic>
        <p:nvPicPr>
          <p:cNvPr id="6" name="Imagem 5" descr="Logo 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1572" y="143198"/>
            <a:ext cx="1613942" cy="80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7924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175"/>
          </a:xfrm>
          <a:prstGeom prst="rect">
            <a:avLst/>
          </a:prstGeom>
        </p:spPr>
        <p:txBody>
          <a:bodyPr vert="horz" lIns="98984" tIns="49492" rIns="98984" bIns="4949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175"/>
          </a:xfrm>
          <a:prstGeom prst="rect">
            <a:avLst/>
          </a:prstGeom>
        </p:spPr>
        <p:txBody>
          <a:bodyPr vert="horz" lIns="98984" tIns="49492" rIns="98984" bIns="4949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4A7FBD1-DBAC-493E-BAD5-6AE2A2866FCA}" type="datetimeFigureOut">
              <a:rPr lang="pt-BR"/>
              <a:pPr>
                <a:defRPr/>
              </a:pPr>
              <a:t>18/08/2018</a:t>
            </a:fld>
            <a:endParaRPr lang="pt-BR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781050" y="766763"/>
            <a:ext cx="5537200" cy="3833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984" tIns="49492" rIns="98984" bIns="49492" anchor="ctr"/>
          <a:lstStyle/>
          <a:p>
            <a:pPr lvl="0"/>
            <a:endParaRPr lang="pt-BR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709930" y="4856163"/>
            <a:ext cx="5679440" cy="4600575"/>
          </a:xfrm>
          <a:prstGeom prst="rect">
            <a:avLst/>
          </a:prstGeom>
        </p:spPr>
        <p:txBody>
          <a:bodyPr vert="horz" lIns="98984" tIns="49492" rIns="98984" bIns="49492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4021294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CEC26D2-AC8B-4F3A-96CB-A8B0103685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0926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781050" y="766763"/>
            <a:ext cx="5537200" cy="38338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8984" tIns="49492" rIns="98984" bIns="49492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17411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8984" tIns="49492" rIns="98984" bIns="49492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36A688-8265-44E1-8412-48CB2A91EDBE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8984" tIns="49492" rIns="98984" bIns="49492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E26567D-B207-4292-93A9-F2C5EF5D53A6}" type="slidenum">
              <a:rPr lang="en-US" smtClean="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>
              <a:latin typeface="Arial" charset="0"/>
            </a:endParaRPr>
          </a:p>
        </p:txBody>
      </p:sp>
      <p:sp>
        <p:nvSpPr>
          <p:cNvPr id="46082" name="Rectangle 7"/>
          <p:cNvSpPr txBox="1">
            <a:spLocks noGrp="1" noChangeArrowheads="1"/>
          </p:cNvSpPr>
          <p:nvPr/>
        </p:nvSpPr>
        <p:spPr bwMode="auto">
          <a:xfrm>
            <a:off x="4021294" y="9710551"/>
            <a:ext cx="30763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8984" tIns="49492" rIns="98984" bIns="49492" anchor="b"/>
          <a:lstStyle/>
          <a:p>
            <a:pPr algn="r"/>
            <a:fld id="{203A73CB-4065-4722-86C8-06367C63B929}" type="slidenum">
              <a:rPr lang="en-US" sz="1300">
                <a:latin typeface="Calibri" pitchFamily="34" charset="0"/>
              </a:rPr>
              <a:pPr algn="r"/>
              <a:t>13</a:t>
            </a:fld>
            <a:endParaRPr lang="en-US" sz="1300" dirty="0">
              <a:latin typeface="Calibri" pitchFamily="34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81050" y="766763"/>
            <a:ext cx="5537200" cy="38338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lIns="98984" tIns="49492" rIns="98984" bIns="49492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blipFill dpi="0" rotWithShape="1">
          <a:blip r:embed="rId2" cstate="print">
            <a:alphaModFix amt="80000"/>
            <a:duotone>
              <a:schemeClr val="bg2">
                <a:shade val="90000"/>
                <a:satMod val="140000"/>
              </a:schemeClr>
              <a:schemeClr val="bg2">
                <a:satMod val="120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 bwMode="white">
          <a:xfrm>
            <a:off x="0" y="5970588"/>
            <a:ext cx="9906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9"/>
          <p:cNvSpPr/>
          <p:nvPr/>
        </p:nvSpPr>
        <p:spPr>
          <a:xfrm>
            <a:off x="-10319" y="6053139"/>
            <a:ext cx="2436945" cy="712787"/>
          </a:xfrm>
          <a:prstGeom prst="rect">
            <a:avLst/>
          </a:prstGeom>
          <a:solidFill>
            <a:srgbClr val="FF99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10"/>
          <p:cNvSpPr/>
          <p:nvPr userDrawn="1"/>
        </p:nvSpPr>
        <p:spPr>
          <a:xfrm>
            <a:off x="2555611" y="6043614"/>
            <a:ext cx="7350390" cy="714375"/>
          </a:xfrm>
          <a:prstGeom prst="rect">
            <a:avLst/>
          </a:prstGeom>
          <a:solidFill>
            <a:srgbClr val="8000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559050" y="4038600"/>
            <a:ext cx="701675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559050" y="6050037"/>
            <a:ext cx="7264400" cy="685800"/>
          </a:xfrm>
          <a:noFill/>
        </p:spPr>
        <p:txBody>
          <a:bodyPr anchor="ctr">
            <a:normAutofit/>
          </a:bodyPr>
          <a:lstStyle>
            <a:lvl1pPr marL="0" indent="0" algn="l">
              <a:buNone/>
              <a:defRPr sz="2600" b="1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82550" y="6069013"/>
            <a:ext cx="2228850" cy="685800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8A385B5-7B8A-4968-8218-0A4F333C2DF2}" type="datetime1">
              <a:rPr lang="pt-BR" smtClean="0"/>
              <a:pPr>
                <a:defRPr/>
              </a:pPr>
              <a:t>18/08/2018</a:t>
            </a:fld>
            <a:endParaRPr lang="pt-BR" sz="1000">
              <a:solidFill>
                <a:schemeClr val="tx1">
                  <a:tint val="65000"/>
                </a:schemeClr>
              </a:solidFill>
            </a:endParaRPr>
          </a:p>
        </p:txBody>
      </p:sp>
      <p:sp>
        <p:nvSpPr>
          <p:cNvPr id="10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259806" y="236539"/>
            <a:ext cx="635635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ysClr val="windowText" lastClr="000000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667750" y="228600"/>
            <a:ext cx="90805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AD83464-68A5-459D-8360-19D7FEDADC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16463" y="116632"/>
            <a:ext cx="9595066" cy="864096"/>
          </a:xfrm>
        </p:spPr>
        <p:txBody>
          <a:bodyPr/>
          <a:lstStyle/>
          <a:p>
            <a:r>
              <a:rPr lang="en-US" dirty="0"/>
              <a:t>CLIQUE PARA EDITAR O ESTILO DO TÍTULO MESTRE</a:t>
            </a:r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272480" y="1484784"/>
            <a:ext cx="9439049" cy="475252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Aft>
                <a:spcPct val="0"/>
              </a:spcAft>
              <a:buClr>
                <a:schemeClr val="accent1">
                  <a:lumMod val="50000"/>
                </a:schemeClr>
              </a:buClr>
              <a:buFont typeface="Courier New" pitchFamily="49" charset="0"/>
              <a:buChar char="o"/>
              <a:defRPr lang="pt-BR" sz="290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1pPr>
            <a:lvl2pPr algn="l" rtl="0" eaLnBrk="0" fontAlgn="base" hangingPunct="0">
              <a:spcAft>
                <a:spcPct val="0"/>
              </a:spcAft>
              <a:buClr>
                <a:schemeClr val="accent6">
                  <a:lumMod val="50000"/>
                </a:schemeClr>
              </a:buClr>
              <a:defRPr lang="pt-BR" sz="290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algn="l" rtl="0" eaLnBrk="0" fontAlgn="base" hangingPunct="0">
              <a:spcAft>
                <a:spcPct val="0"/>
              </a:spcAft>
              <a:buClr>
                <a:srgbClr val="800000"/>
              </a:buClr>
              <a:defRPr lang="pt-BR" sz="290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algn="l" rtl="0" eaLnBrk="0" fontAlgn="base" hangingPunct="0">
              <a:spcAft>
                <a:spcPct val="0"/>
              </a:spcAft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defRPr lang="pt-BR" sz="2900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algn="l" rtl="0" eaLnBrk="0" fontAlgn="base" hangingPunct="0">
              <a:spcAft>
                <a:spcPct val="0"/>
              </a:spcAft>
              <a:buClr>
                <a:srgbClr val="800000"/>
              </a:buClr>
              <a:buFont typeface="Courier New" pitchFamily="49" charset="0"/>
              <a:buChar char="o"/>
              <a:defRPr lang="en-US" sz="2900" kern="1200" dirty="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6"/>
          <p:cNvSpPr/>
          <p:nvPr/>
        </p:nvSpPr>
        <p:spPr bwMode="white">
          <a:xfrm>
            <a:off x="0" y="4143375"/>
            <a:ext cx="9906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7"/>
          <p:cNvSpPr/>
          <p:nvPr/>
        </p:nvSpPr>
        <p:spPr>
          <a:xfrm>
            <a:off x="0" y="4219575"/>
            <a:ext cx="1403350" cy="990600"/>
          </a:xfrm>
          <a:prstGeom prst="rect">
            <a:avLst/>
          </a:prstGeom>
          <a:solidFill>
            <a:srgbClr val="FF99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8"/>
          <p:cNvSpPr/>
          <p:nvPr/>
        </p:nvSpPr>
        <p:spPr>
          <a:xfrm>
            <a:off x="1485900" y="4219575"/>
            <a:ext cx="8420100" cy="990600"/>
          </a:xfrm>
          <a:prstGeom prst="rect">
            <a:avLst/>
          </a:prstGeom>
          <a:solidFill>
            <a:srgbClr val="8000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Espaço Reservado para Conteúdo 7"/>
          <p:cNvSpPr>
            <a:spLocks noGrp="1"/>
          </p:cNvSpPr>
          <p:nvPr>
            <p:ph sz="quarter" idx="13"/>
          </p:nvPr>
        </p:nvSpPr>
        <p:spPr>
          <a:xfrm>
            <a:off x="3240137" y="142852"/>
            <a:ext cx="6511115" cy="392909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>
              <a:buClr>
                <a:schemeClr val="accent1">
                  <a:lumMod val="50000"/>
                </a:schemeClr>
              </a:buClr>
              <a:buFont typeface="Courier New" pitchFamily="49" charset="0"/>
              <a:buChar char="o"/>
              <a:defRPr sz="2900"/>
            </a:lvl1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85900" y="5286388"/>
            <a:ext cx="7716706" cy="1382972"/>
          </a:xfrm>
        </p:spPr>
        <p:txBody>
          <a:bodyPr/>
          <a:lstStyle>
            <a:lvl1pPr marL="0" indent="0">
              <a:buNone/>
              <a:defRPr sz="2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85900" y="4219588"/>
            <a:ext cx="8255000" cy="990600"/>
          </a:xfrm>
          <a:noFill/>
        </p:spPr>
        <p:txBody>
          <a:bodyPr>
            <a:noAutofit/>
          </a:bodyPr>
          <a:lstStyle>
            <a:lvl1pPr algn="l">
              <a:buNone/>
              <a:defRPr sz="3600" b="1" cap="none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Espaço Reservado para Número de Slide 12"/>
          <p:cNvSpPr>
            <a:spLocks noGrp="1"/>
          </p:cNvSpPr>
          <p:nvPr>
            <p:ph type="sldNum" sz="quarter" idx="15"/>
          </p:nvPr>
        </p:nvSpPr>
        <p:spPr>
          <a:xfrm>
            <a:off x="0" y="4371976"/>
            <a:ext cx="1403350" cy="701675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3C5A606-4CD9-46D9-B702-A144BEAED94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pic>
        <p:nvPicPr>
          <p:cNvPr id="12" name="Picture 3" descr="C:\Documents and Settings\AGSA\Desktop\BASIS\MKT\LOGO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34771"/>
            <a:ext cx="1130575" cy="523229"/>
          </a:xfrm>
          <a:prstGeom prst="rect">
            <a:avLst/>
          </a:prstGeom>
          <a:noFill/>
        </p:spPr>
      </p:pic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CLIQUE PARA EDITAR O ESTILO DO TÍTULO MESTRE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660400" y="1589567"/>
            <a:ext cx="4210050" cy="4719753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5248643" y="1589567"/>
            <a:ext cx="4210050" cy="4719753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16463" y="116632"/>
            <a:ext cx="9673075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CLIQUE PARA EDITAR O ESTILO DO TÍTULO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272480" y="2170584"/>
            <a:ext cx="4441953" cy="4138736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953000" y="2170584"/>
            <a:ext cx="4680520" cy="4138736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16" name="Espaço Reservado para Texto 15"/>
          <p:cNvSpPr>
            <a:spLocks noGrp="1"/>
          </p:cNvSpPr>
          <p:nvPr>
            <p:ph type="body" sz="quarter" idx="1"/>
          </p:nvPr>
        </p:nvSpPr>
        <p:spPr>
          <a:xfrm>
            <a:off x="272480" y="1484784"/>
            <a:ext cx="4441953" cy="64008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3"/>
          </p:nvPr>
        </p:nvSpPr>
        <p:spPr>
          <a:xfrm>
            <a:off x="4953000" y="1484784"/>
            <a:ext cx="4680520" cy="64008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/>
              <a:t>CLIQUE PARA EDITAR O ESTILO DO TÍTULO MESTRE</a:t>
            </a:r>
          </a:p>
        </p:txBody>
      </p:sp>
      <p:sp>
        <p:nvSpPr>
          <p:cNvPr id="6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154748" y="1571612"/>
            <a:ext cx="9338502" cy="464347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>
          <a:xfrm>
            <a:off x="6604000" y="6248401"/>
            <a:ext cx="288925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BE69C-884F-45AD-8F26-3EDA040D0085}" type="datetime1">
              <a:rPr lang="pt-BR"/>
              <a:pPr>
                <a:defRPr/>
              </a:pPr>
              <a:t>18/08/2018</a:t>
            </a:fld>
            <a:endParaRPr lang="pt-BR" sz="1000">
              <a:solidFill>
                <a:schemeClr val="tx1">
                  <a:tint val="65000"/>
                </a:schemeClr>
              </a:solidFill>
            </a:endParaRPr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60401" y="6248401"/>
            <a:ext cx="5873089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6604000" y="6248401"/>
            <a:ext cx="288925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779C93-0605-40CA-91E5-0DB574D729F4}" type="datetime1">
              <a:rPr lang="pt-BR"/>
              <a:pPr>
                <a:defRPr/>
              </a:pPr>
              <a:t>18/08/2018</a:t>
            </a:fld>
            <a:endParaRPr lang="pt-BR" sz="1000">
              <a:solidFill>
                <a:schemeClr val="tx1">
                  <a:tint val="65000"/>
                </a:scheme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60401" y="6248401"/>
            <a:ext cx="5873089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7785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A4A6FD-E0A2-47F5-B090-48C2635FFA2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116463" y="116632"/>
            <a:ext cx="9595066" cy="869950"/>
          </a:xfrm>
        </p:spPr>
        <p:txBody>
          <a:bodyPr>
            <a:normAutofit/>
          </a:bodyPr>
          <a:lstStyle>
            <a:lvl1pPr algn="l">
              <a:buNone/>
              <a:defRPr sz="3600" b="1"/>
            </a:lvl1pPr>
          </a:lstStyle>
          <a:p>
            <a:r>
              <a:rPr lang="en-US" dirty="0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60400" y="1752600"/>
            <a:ext cx="1733550" cy="4343400"/>
          </a:xfrm>
          <a:solidFill>
            <a:srgbClr val="800000"/>
          </a:solidFill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>
                <a:latin typeface="Calibri" pitchFamily="34" charset="0"/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2559050" y="1752600"/>
            <a:ext cx="6934200" cy="44196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>
          <a:xfrm>
            <a:off x="6604000" y="6248401"/>
            <a:ext cx="288925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63570-C153-47C1-B895-D332597ACC91}" type="datetime1">
              <a:rPr lang="pt-BR"/>
              <a:pPr>
                <a:defRPr/>
              </a:pPr>
              <a:t>18/08/2018</a:t>
            </a:fld>
            <a:endParaRPr lang="pt-BR" sz="1000">
              <a:solidFill>
                <a:schemeClr val="tx1">
                  <a:tint val="65000"/>
                </a:schemeClr>
              </a:solidFill>
            </a:endParaRPr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60401" y="6248401"/>
            <a:ext cx="5873089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>
          <a:xfrm>
            <a:off x="0" y="1271589"/>
            <a:ext cx="577850" cy="244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89CEC-414B-4C33-BA56-537A578467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Pr>
        <a:blipFill dpi="0" rotWithShape="1">
          <a:blip r:embed="rId2" cstate="print">
            <a:alphaModFix amt="80000"/>
            <a:duotone>
              <a:schemeClr val="bg2">
                <a:shade val="90000"/>
                <a:satMod val="140000"/>
              </a:schemeClr>
              <a:schemeClr val="bg2">
                <a:satMod val="120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 userDrawn="1"/>
        </p:nvSpPr>
        <p:spPr bwMode="white">
          <a:xfrm>
            <a:off x="-10319" y="4572001"/>
            <a:ext cx="9906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8"/>
          <p:cNvSpPr/>
          <p:nvPr userDrawn="1"/>
        </p:nvSpPr>
        <p:spPr>
          <a:xfrm>
            <a:off x="-10318" y="4664075"/>
            <a:ext cx="1585648" cy="712788"/>
          </a:xfrm>
          <a:prstGeom prst="rect">
            <a:avLst/>
          </a:prstGeom>
          <a:solidFill>
            <a:srgbClr val="FF99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9"/>
          <p:cNvSpPr/>
          <p:nvPr/>
        </p:nvSpPr>
        <p:spPr>
          <a:xfrm>
            <a:off x="1673358" y="4654550"/>
            <a:ext cx="8232642" cy="712788"/>
          </a:xfrm>
          <a:prstGeom prst="rect">
            <a:avLst/>
          </a:prstGeom>
          <a:solidFill>
            <a:srgbClr val="8000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10"/>
          <p:cNvSpPr/>
          <p:nvPr/>
        </p:nvSpPr>
        <p:spPr bwMode="white">
          <a:xfrm>
            <a:off x="1568451" y="1"/>
            <a:ext cx="108347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33550" y="5486400"/>
            <a:ext cx="7924800" cy="1254968"/>
          </a:xfrm>
        </p:spPr>
        <p:txBody>
          <a:bodyPr/>
          <a:lstStyle>
            <a:lvl1pPr marL="0" indent="0">
              <a:buFontTx/>
              <a:buNone/>
              <a:defRPr sz="1700" b="1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33550" y="4648200"/>
            <a:ext cx="7924800" cy="685800"/>
          </a:xfrm>
        </p:spPr>
        <p:txBody>
          <a:bodyPr>
            <a:normAutofit/>
          </a:bodyPr>
          <a:lstStyle>
            <a:lvl1pPr algn="l">
              <a:buNone/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690624" y="0"/>
            <a:ext cx="8215376" cy="4568952"/>
          </a:xfrm>
          <a:noFill/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 userDrawn="1"/>
        </p:nvSpPr>
        <p:spPr>
          <a:xfrm>
            <a:off x="0" y="0"/>
            <a:ext cx="9906000" cy="1107440"/>
          </a:xfrm>
          <a:prstGeom prst="rect">
            <a:avLst/>
          </a:prstGeom>
          <a:blipFill dpi="0" rotWithShape="1">
            <a:blip r:embed="rId11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26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116463" y="116632"/>
            <a:ext cx="959506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dirty="0"/>
              <a:t>CLIQUE PARA EDITAR O ESTILO DO TÍTULO MESTRE</a:t>
            </a:r>
            <a:endParaRPr lang="en-US" dirty="0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272480" y="1495326"/>
            <a:ext cx="9439049" cy="474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9" name="Retângulo 8"/>
          <p:cNvSpPr/>
          <p:nvPr userDrawn="1"/>
        </p:nvSpPr>
        <p:spPr>
          <a:xfrm>
            <a:off x="0" y="1112168"/>
            <a:ext cx="577850" cy="228600"/>
          </a:xfrm>
          <a:prstGeom prst="rect">
            <a:avLst/>
          </a:prstGeom>
          <a:solidFill>
            <a:srgbClr val="FF99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tângulo 9"/>
          <p:cNvSpPr/>
          <p:nvPr userDrawn="1"/>
        </p:nvSpPr>
        <p:spPr>
          <a:xfrm>
            <a:off x="639762" y="1112168"/>
            <a:ext cx="9266238" cy="228600"/>
          </a:xfrm>
          <a:prstGeom prst="rect">
            <a:avLst/>
          </a:prstGeom>
          <a:solidFill>
            <a:srgbClr val="8000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3" descr="C:\Documents and Settings\AGSA\Desktop\BASIS\MKT\LOGO.jpg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6334771"/>
            <a:ext cx="1130575" cy="523229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Calibri" pitchFamily="34" charset="0"/>
        </a:defRPr>
      </a:lvl9pPr>
    </p:titleStyle>
    <p:bodyStyle>
      <a:lvl1pPr marL="319088" indent="-319088" algn="l" rtl="0" eaLnBrk="1" fontAlgn="base" hangingPunct="1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639763" indent="-273050" algn="l" rtl="0" eaLnBrk="1" fontAlgn="base" hangingPunct="1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Calibri" pitchFamily="34" charset="0"/>
          <a:ea typeface="+mn-ea"/>
          <a:cs typeface="+mn-cs"/>
        </a:defRPr>
      </a:lvl2pPr>
      <a:lvl3pPr marL="914400" indent="-228600" algn="l" rtl="0" eaLnBrk="1" fontAlgn="base" hangingPunct="1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Calibri" pitchFamily="34" charset="0"/>
          <a:ea typeface="+mn-ea"/>
          <a:cs typeface="+mn-cs"/>
        </a:defRPr>
      </a:lvl3pPr>
      <a:lvl4pPr marL="1371600" indent="-228600" algn="l" rtl="0" eaLnBrk="1" fontAlgn="base" hangingPunct="1">
        <a:spcBef>
          <a:spcPts val="400"/>
        </a:spcBef>
        <a:spcAft>
          <a:spcPct val="0"/>
        </a:spcAft>
        <a:buClr>
          <a:srgbClr val="A04DA3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Calibri" pitchFamily="34" charset="0"/>
          <a:ea typeface="+mn-ea"/>
          <a:cs typeface="+mn-cs"/>
        </a:defRPr>
      </a:lvl4pPr>
      <a:lvl5pPr marL="1828800" indent="-228600" algn="l" rtl="0" eaLnBrk="1" fontAlgn="base" hangingPunct="1">
        <a:spcBef>
          <a:spcPts val="400"/>
        </a:spcBef>
        <a:spcAft>
          <a:spcPct val="0"/>
        </a:spcAft>
        <a:buClr>
          <a:srgbClr val="C4652D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Calibri" pitchFamily="34" charset="0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Relationship Id="rId9" Type="http://schemas.openxmlformats.org/officeDocument/2006/relationships/image" Target="../media/image15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ctrTitle"/>
          </p:nvPr>
        </p:nvSpPr>
        <p:spPr>
          <a:xfrm>
            <a:off x="980560" y="15295"/>
            <a:ext cx="7860872" cy="1080120"/>
          </a:xfrm>
        </p:spPr>
        <p:txBody>
          <a:bodyPr anchor="ctr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pt-BR" sz="4800" dirty="0"/>
            </a:br>
            <a:endParaRPr lang="pt-BR" sz="4800" dirty="0"/>
          </a:p>
        </p:txBody>
      </p:sp>
      <p:pic>
        <p:nvPicPr>
          <p:cNvPr id="7" name="Picture 3" descr="C:\Documents and Settings\AGSA\Desktop\BASIS\MKT\LOGO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464" y="4369458"/>
            <a:ext cx="3025714" cy="1400297"/>
          </a:xfrm>
          <a:prstGeom prst="rect">
            <a:avLst/>
          </a:prstGeom>
          <a:ln>
            <a:noFill/>
          </a:ln>
          <a:effectLst/>
        </p:spPr>
      </p:pic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/>
              <a:t>www.basis.com.br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761312" y="5476582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err="1"/>
              <a:t>dd</a:t>
            </a:r>
            <a:r>
              <a:rPr lang="pt-BR" sz="2000" dirty="0"/>
              <a:t>/mm/</a:t>
            </a:r>
            <a:r>
              <a:rPr lang="pt-BR" sz="2000" dirty="0" err="1"/>
              <a:t>aaaa</a:t>
            </a:r>
            <a:endParaRPr lang="pt-BR" sz="2000" dirty="0"/>
          </a:p>
        </p:txBody>
      </p:sp>
      <p:sp>
        <p:nvSpPr>
          <p:cNvPr id="6" name="Text Box 9">
            <a:extLst>
              <a:ext uri="{FF2B5EF4-FFF2-40B4-BE49-F238E27FC236}">
                <a16:creationId xmlns:a16="http://schemas.microsoft.com/office/drawing/2014/main" id="{DFE5EC6B-6B84-4E5F-8897-CF95E03D3B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3016" y="1941510"/>
            <a:ext cx="7264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Status </a:t>
            </a:r>
            <a:r>
              <a:rPr lang="pt-BR" sz="4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Report</a:t>
            </a:r>
            <a:r>
              <a:rPr lang="pt-B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– [MM]/[AAAA]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[PROJETO]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40508B4E-F222-4B5F-9C18-27452840D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5016" y="3915364"/>
            <a:ext cx="360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[nome do gestor]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2" descr="http://oratoriasp.com.br/conteu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64092" y="4637726"/>
            <a:ext cx="3141436" cy="1527578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63840" y="1528762"/>
            <a:ext cx="8832850" cy="3340398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20040" indent="-32004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>
                  <a:lumMod val="50000"/>
                </a:schemeClr>
              </a:buClr>
              <a:buFont typeface="Calibri" pitchFamily="34" charset="0"/>
              <a:buChar char="β"/>
              <a:defRPr/>
            </a:pPr>
            <a:endParaRPr lang="pt-BR" sz="2800" b="1" dirty="0"/>
          </a:p>
          <a:p>
            <a:pPr marL="320040" indent="-32004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>
                  <a:lumMod val="50000"/>
                </a:schemeClr>
              </a:buClr>
              <a:buFont typeface="Calibri" pitchFamily="34" charset="0"/>
              <a:buChar char="β"/>
              <a:defRPr/>
            </a:pPr>
            <a:endParaRPr lang="pt-BR" sz="2800" b="1" dirty="0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AGENDA</a:t>
            </a:r>
          </a:p>
        </p:txBody>
      </p:sp>
      <p:sp>
        <p:nvSpPr>
          <p:cNvPr id="6" name="Text Box 9">
            <a:extLst>
              <a:ext uri="{FF2B5EF4-FFF2-40B4-BE49-F238E27FC236}">
                <a16:creationId xmlns:a16="http://schemas.microsoft.com/office/drawing/2014/main" id="{B9FC7868-7EA3-4554-9B8B-4DDB4E96D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472" y="1700809"/>
            <a:ext cx="748883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708688"/>
            </a:prstShdw>
          </a:effectLst>
        </p:spPr>
        <p:txBody>
          <a:bodyPr wrap="square"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Viabilidade financeira de contratos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Análise de Tendências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Entregáveis em atraso (faturamento pendente)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Indicadores do Contrato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Desvios de recursos humanos, hardware e software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Riscos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Lições aprendidas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Ações Importantes</a:t>
            </a:r>
          </a:p>
        </p:txBody>
      </p:sp>
    </p:spTree>
    <p:extLst>
      <p:ext uri="{BB962C8B-B14F-4D97-AF65-F5344CB8AC3E}">
        <p14:creationId xmlns:p14="http://schemas.microsoft.com/office/powerpoint/2010/main" val="206422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Viabilidade financeira dos contratos</a:t>
            </a:r>
          </a:p>
        </p:txBody>
      </p:sp>
      <p:sp>
        <p:nvSpPr>
          <p:cNvPr id="10" name="Espaço Reservado para Conteúdo 9">
            <a:extLst>
              <a:ext uri="{FF2B5EF4-FFF2-40B4-BE49-F238E27FC236}">
                <a16:creationId xmlns:a16="http://schemas.microsoft.com/office/drawing/2014/main" id="{83BBE77C-8586-48E4-A7A6-8C3A9AA015B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/>
              <a:t>Planilha financeira fechada em [mês]</a:t>
            </a:r>
          </a:p>
        </p:txBody>
      </p:sp>
    </p:spTree>
    <p:extLst>
      <p:ext uri="{BB962C8B-B14F-4D97-AF65-F5344CB8AC3E}">
        <p14:creationId xmlns:p14="http://schemas.microsoft.com/office/powerpoint/2010/main" val="356879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E8E44A-CA51-488A-9CEA-F23A82910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Análise da Tendência</a:t>
            </a:r>
          </a:p>
        </p:txBody>
      </p:sp>
    </p:spTree>
    <p:extLst>
      <p:ext uri="{BB962C8B-B14F-4D97-AF65-F5344CB8AC3E}">
        <p14:creationId xmlns:p14="http://schemas.microsoft.com/office/powerpoint/2010/main" val="1193168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E2D3DA-C916-4D24-BDE9-A5E5069E7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Entregáveis em atraso (faturamento pendente)</a:t>
            </a:r>
          </a:p>
        </p:txBody>
      </p:sp>
    </p:spTree>
    <p:extLst>
      <p:ext uri="{BB962C8B-B14F-4D97-AF65-F5344CB8AC3E}">
        <p14:creationId xmlns:p14="http://schemas.microsoft.com/office/powerpoint/2010/main" val="3446272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738012-1462-4C39-AA5A-144740863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Indicadores do Contrato	</a:t>
            </a:r>
          </a:p>
        </p:txBody>
      </p:sp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84F81315-C5A8-44C2-A521-7DF4E927FF18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6054" y="1361933"/>
            <a:ext cx="9437688" cy="128730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F0B4504-AB52-4C86-ABFB-AFB6683FD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64" y="2772089"/>
            <a:ext cx="3689643" cy="3609239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826F4BB2-98A7-47A0-B059-FF83A180E4F1}"/>
              </a:ext>
            </a:extLst>
          </p:cNvPr>
          <p:cNvSpPr txBox="1"/>
          <p:nvPr/>
        </p:nvSpPr>
        <p:spPr>
          <a:xfrm>
            <a:off x="4380129" y="3426236"/>
            <a:ext cx="5643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Percentual de Consumo do Contrato = [valor]</a:t>
            </a:r>
          </a:p>
          <a:p>
            <a:endParaRPr lang="pt-BR" dirty="0"/>
          </a:p>
        </p:txBody>
      </p:sp>
      <p:pic>
        <p:nvPicPr>
          <p:cNvPr id="14" name="Gráfico 13" descr="Aviso">
            <a:extLst>
              <a:ext uri="{FF2B5EF4-FFF2-40B4-BE49-F238E27FC236}">
                <a16:creationId xmlns:a16="http://schemas.microsoft.com/office/drawing/2014/main" id="{213DC6E6-41A7-4647-8235-ED9277E2C5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14894" y="6137135"/>
            <a:ext cx="237852" cy="237852"/>
          </a:xfrm>
          <a:prstGeom prst="rect">
            <a:avLst/>
          </a:prstGeom>
        </p:spPr>
      </p:pic>
      <p:pic>
        <p:nvPicPr>
          <p:cNvPr id="16" name="Gráfico 15" descr="Nenhum sinal">
            <a:extLst>
              <a:ext uri="{FF2B5EF4-FFF2-40B4-BE49-F238E27FC236}">
                <a16:creationId xmlns:a16="http://schemas.microsoft.com/office/drawing/2014/main" id="{15027153-9511-4007-B1E0-7F15C59DB23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082867" y="6154160"/>
            <a:ext cx="237852" cy="237852"/>
          </a:xfrm>
          <a:prstGeom prst="rect">
            <a:avLst/>
          </a:prstGeom>
        </p:spPr>
      </p:pic>
      <p:pic>
        <p:nvPicPr>
          <p:cNvPr id="18" name="Gráfico 17" descr="Marca de seleção">
            <a:extLst>
              <a:ext uri="{FF2B5EF4-FFF2-40B4-BE49-F238E27FC236}">
                <a16:creationId xmlns:a16="http://schemas.microsoft.com/office/drawing/2014/main" id="{F44EAF00-E5A3-43DF-9FCE-CFCA5331890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30778" y="6134037"/>
            <a:ext cx="237852" cy="237852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657B9AD7-7B87-43C7-882B-9CB53C5AC125}"/>
              </a:ext>
            </a:extLst>
          </p:cNvPr>
          <p:cNvSpPr txBox="1"/>
          <p:nvPr/>
        </p:nvSpPr>
        <p:spPr>
          <a:xfrm>
            <a:off x="5673080" y="6134037"/>
            <a:ext cx="11938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Ok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73E52339-BB8B-4703-9562-E31AE23780F8}"/>
              </a:ext>
            </a:extLst>
          </p:cNvPr>
          <p:cNvSpPr txBox="1"/>
          <p:nvPr/>
        </p:nvSpPr>
        <p:spPr>
          <a:xfrm>
            <a:off x="6358910" y="6122283"/>
            <a:ext cx="706480" cy="252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Atenção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6A802C66-B279-4B16-B71F-1E17BC486BAA}"/>
              </a:ext>
            </a:extLst>
          </p:cNvPr>
          <p:cNvSpPr txBox="1"/>
          <p:nvPr/>
        </p:nvSpPr>
        <p:spPr>
          <a:xfrm>
            <a:off x="7281301" y="6134037"/>
            <a:ext cx="11938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Ação necessária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2912AD6A-2E70-2B4B-A4AB-36B8AB0B082D}"/>
              </a:ext>
            </a:extLst>
          </p:cNvPr>
          <p:cNvSpPr txBox="1"/>
          <p:nvPr/>
        </p:nvSpPr>
        <p:spPr>
          <a:xfrm rot="19380991">
            <a:off x="2940082" y="2356721"/>
            <a:ext cx="28800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</a:rPr>
              <a:t>EXEMPLO</a:t>
            </a:r>
          </a:p>
        </p:txBody>
      </p:sp>
    </p:spTree>
    <p:extLst>
      <p:ext uri="{BB962C8B-B14F-4D97-AF65-F5344CB8AC3E}">
        <p14:creationId xmlns:p14="http://schemas.microsoft.com/office/powerpoint/2010/main" val="2101506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738012-1462-4C39-AA5A-144740863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Indicadores do Contrato	</a:t>
            </a:r>
          </a:p>
        </p:txBody>
      </p:sp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1D6C6C53-1F3C-46FF-9AF4-05EA4BF1BB8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5301413" y="2840278"/>
            <a:ext cx="4465421" cy="11774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BR" sz="2400" dirty="0"/>
              <a:t>Densidade de Não Conformidades por Contrato = NC/PF</a:t>
            </a:r>
          </a:p>
          <a:p>
            <a:pPr marL="0" indent="0">
              <a:buNone/>
            </a:pPr>
            <a:r>
              <a:rPr lang="pt-BR" sz="2400" dirty="0"/>
              <a:t>[calculo] = [valor]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050328A-9847-4CDB-B075-C8EB3706A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63" y="1772816"/>
            <a:ext cx="5133975" cy="4067175"/>
          </a:xfrm>
          <a:prstGeom prst="rect">
            <a:avLst/>
          </a:prstGeom>
        </p:spPr>
      </p:pic>
      <p:pic>
        <p:nvPicPr>
          <p:cNvPr id="11" name="Gráfico 10" descr="Aviso">
            <a:extLst>
              <a:ext uri="{FF2B5EF4-FFF2-40B4-BE49-F238E27FC236}">
                <a16:creationId xmlns:a16="http://schemas.microsoft.com/office/drawing/2014/main" id="{506433D5-2135-45CB-B155-A2AE243741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4894" y="6137135"/>
            <a:ext cx="237852" cy="237852"/>
          </a:xfrm>
          <a:prstGeom prst="rect">
            <a:avLst/>
          </a:prstGeom>
        </p:spPr>
      </p:pic>
      <p:pic>
        <p:nvPicPr>
          <p:cNvPr id="12" name="Gráfico 11" descr="Nenhum sinal">
            <a:extLst>
              <a:ext uri="{FF2B5EF4-FFF2-40B4-BE49-F238E27FC236}">
                <a16:creationId xmlns:a16="http://schemas.microsoft.com/office/drawing/2014/main" id="{4A68F29D-569C-4D84-B873-13E9BB6F1E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82867" y="6154160"/>
            <a:ext cx="237852" cy="237852"/>
          </a:xfrm>
          <a:prstGeom prst="rect">
            <a:avLst/>
          </a:prstGeom>
        </p:spPr>
      </p:pic>
      <p:pic>
        <p:nvPicPr>
          <p:cNvPr id="13" name="Gráfico 12" descr="Marca de seleção">
            <a:extLst>
              <a:ext uri="{FF2B5EF4-FFF2-40B4-BE49-F238E27FC236}">
                <a16:creationId xmlns:a16="http://schemas.microsoft.com/office/drawing/2014/main" id="{EABAECAD-94CE-4579-B084-93AB792331F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430778" y="6134037"/>
            <a:ext cx="237852" cy="237852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0DFEAB74-36BA-45AC-8688-F15FF470AC1D}"/>
              </a:ext>
            </a:extLst>
          </p:cNvPr>
          <p:cNvSpPr txBox="1"/>
          <p:nvPr/>
        </p:nvSpPr>
        <p:spPr>
          <a:xfrm>
            <a:off x="5673080" y="6134037"/>
            <a:ext cx="11938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Ok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9235AF23-0164-45FB-B41E-1A03B8EB8C81}"/>
              </a:ext>
            </a:extLst>
          </p:cNvPr>
          <p:cNvSpPr txBox="1"/>
          <p:nvPr/>
        </p:nvSpPr>
        <p:spPr>
          <a:xfrm>
            <a:off x="6358910" y="6122283"/>
            <a:ext cx="706480" cy="252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Atenção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B9E15718-D685-43A7-A32E-7E7E953123D9}"/>
              </a:ext>
            </a:extLst>
          </p:cNvPr>
          <p:cNvSpPr txBox="1"/>
          <p:nvPr/>
        </p:nvSpPr>
        <p:spPr>
          <a:xfrm>
            <a:off x="7281301" y="6134037"/>
            <a:ext cx="11938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Ação necessária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6F2BE34-FD51-D44B-96CC-4192504A76F1}"/>
              </a:ext>
            </a:extLst>
          </p:cNvPr>
          <p:cNvSpPr txBox="1"/>
          <p:nvPr/>
        </p:nvSpPr>
        <p:spPr>
          <a:xfrm rot="19380991">
            <a:off x="1308028" y="2949279"/>
            <a:ext cx="2191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EXEMPLO</a:t>
            </a:r>
          </a:p>
        </p:txBody>
      </p:sp>
    </p:spTree>
    <p:extLst>
      <p:ext uri="{BB962C8B-B14F-4D97-AF65-F5344CB8AC3E}">
        <p14:creationId xmlns:p14="http://schemas.microsoft.com/office/powerpoint/2010/main" val="3727651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EAF0A9-3023-405C-AD40-67511BB93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Índice de Desempenho do Prazo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AA7BDD7-AE8F-49AD-9598-1A9F462CB77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12391" y="1381509"/>
            <a:ext cx="3312368" cy="4752528"/>
          </a:xfrm>
        </p:spPr>
        <p:txBody>
          <a:bodyPr/>
          <a:lstStyle/>
          <a:p>
            <a:pPr marL="0" indent="0">
              <a:buNone/>
            </a:pPr>
            <a:r>
              <a:rPr lang="pt-BR" dirty="0"/>
              <a:t>[Projeto]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A34D88A-DAFD-4BF7-A295-F5F3333F1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391" y="1948563"/>
            <a:ext cx="2912757" cy="2680141"/>
          </a:xfrm>
          <a:prstGeom prst="rect">
            <a:avLst/>
          </a:prstGeom>
        </p:spPr>
      </p:pic>
      <p:pic>
        <p:nvPicPr>
          <p:cNvPr id="8" name="Gráfico 7" descr="Aviso">
            <a:extLst>
              <a:ext uri="{FF2B5EF4-FFF2-40B4-BE49-F238E27FC236}">
                <a16:creationId xmlns:a16="http://schemas.microsoft.com/office/drawing/2014/main" id="{1750A341-AE01-49BA-A62E-2B8A87423C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4894" y="6137135"/>
            <a:ext cx="237852" cy="237852"/>
          </a:xfrm>
          <a:prstGeom prst="rect">
            <a:avLst/>
          </a:prstGeom>
        </p:spPr>
      </p:pic>
      <p:pic>
        <p:nvPicPr>
          <p:cNvPr id="9" name="Gráfico 8" descr="Nenhum sinal">
            <a:extLst>
              <a:ext uri="{FF2B5EF4-FFF2-40B4-BE49-F238E27FC236}">
                <a16:creationId xmlns:a16="http://schemas.microsoft.com/office/drawing/2014/main" id="{4FCC5AB2-ABAC-4585-9600-4841C20226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82867" y="6154160"/>
            <a:ext cx="237852" cy="237852"/>
          </a:xfrm>
          <a:prstGeom prst="rect">
            <a:avLst/>
          </a:prstGeom>
        </p:spPr>
      </p:pic>
      <p:pic>
        <p:nvPicPr>
          <p:cNvPr id="10" name="Gráfico 9" descr="Marca de seleção">
            <a:extLst>
              <a:ext uri="{FF2B5EF4-FFF2-40B4-BE49-F238E27FC236}">
                <a16:creationId xmlns:a16="http://schemas.microsoft.com/office/drawing/2014/main" id="{E1F043B6-1181-4227-97C0-17D71E4F82C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430778" y="6134037"/>
            <a:ext cx="237852" cy="237852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1BD848A4-498F-4AAA-9F97-0980F436742C}"/>
              </a:ext>
            </a:extLst>
          </p:cNvPr>
          <p:cNvSpPr txBox="1"/>
          <p:nvPr/>
        </p:nvSpPr>
        <p:spPr>
          <a:xfrm>
            <a:off x="5673080" y="6122283"/>
            <a:ext cx="4699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Ok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78A0BC6B-23F9-4A72-B4F6-21AE1C53C364}"/>
              </a:ext>
            </a:extLst>
          </p:cNvPr>
          <p:cNvSpPr txBox="1"/>
          <p:nvPr/>
        </p:nvSpPr>
        <p:spPr>
          <a:xfrm>
            <a:off x="6358910" y="6122283"/>
            <a:ext cx="706480" cy="252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Atenção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93E9B053-AB70-4DBE-B082-8CF2FB01E81B}"/>
              </a:ext>
            </a:extLst>
          </p:cNvPr>
          <p:cNvSpPr txBox="1"/>
          <p:nvPr/>
        </p:nvSpPr>
        <p:spPr>
          <a:xfrm>
            <a:off x="7281301" y="6134037"/>
            <a:ext cx="11938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Ação necessária</a:t>
            </a:r>
          </a:p>
        </p:txBody>
      </p:sp>
      <p:pic>
        <p:nvPicPr>
          <p:cNvPr id="14" name="Gráfico 13" descr="Aviso">
            <a:extLst>
              <a:ext uri="{FF2B5EF4-FFF2-40B4-BE49-F238E27FC236}">
                <a16:creationId xmlns:a16="http://schemas.microsoft.com/office/drawing/2014/main" id="{CEB56D90-9E0C-4F3C-AD18-22409D780D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6463" y="1408652"/>
            <a:ext cx="539911" cy="539911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B64C3E1A-8DBA-1443-AA46-DE9E0BC59986}"/>
              </a:ext>
            </a:extLst>
          </p:cNvPr>
          <p:cNvSpPr txBox="1"/>
          <p:nvPr/>
        </p:nvSpPr>
        <p:spPr>
          <a:xfrm rot="19380991">
            <a:off x="121714" y="2223229"/>
            <a:ext cx="2191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EXEMPLO</a:t>
            </a:r>
          </a:p>
        </p:txBody>
      </p:sp>
    </p:spTree>
    <p:extLst>
      <p:ext uri="{BB962C8B-B14F-4D97-AF65-F5344CB8AC3E}">
        <p14:creationId xmlns:p14="http://schemas.microsoft.com/office/powerpoint/2010/main" val="1271850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E586ED-2C8B-4247-9B4F-89F42E292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Desvios de recursos humanos, hardware e software</a:t>
            </a:r>
            <a:b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1CA5188-B894-466A-8352-B949A9E78DD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dirty="0" err="1"/>
              <a:t>Turn</a:t>
            </a:r>
            <a:r>
              <a:rPr lang="pt-BR" dirty="0"/>
              <a:t> Over</a:t>
            </a:r>
          </a:p>
          <a:p>
            <a:pPr lvl="1"/>
            <a:r>
              <a:rPr lang="pt-BR" sz="2800" dirty="0"/>
              <a:t>[situação]</a:t>
            </a:r>
          </a:p>
          <a:p>
            <a:r>
              <a:rPr lang="pt-BR" dirty="0"/>
              <a:t>Necessidades de treinamento da equipe</a:t>
            </a:r>
          </a:p>
          <a:p>
            <a:pPr lvl="1"/>
            <a:r>
              <a:rPr lang="pt-BR" sz="2800" dirty="0"/>
              <a:t>[situação]</a:t>
            </a:r>
          </a:p>
          <a:p>
            <a:r>
              <a:rPr lang="pt-BR" dirty="0"/>
              <a:t>Equipamentos faltantes</a:t>
            </a:r>
          </a:p>
          <a:p>
            <a:pPr lvl="1"/>
            <a:r>
              <a:rPr lang="pt-BR" sz="2800" dirty="0"/>
              <a:t>[situação]</a:t>
            </a:r>
          </a:p>
          <a:p>
            <a:r>
              <a:rPr lang="pt-BR" dirty="0"/>
              <a:t>Licença de softwares</a:t>
            </a:r>
          </a:p>
          <a:p>
            <a:pPr lvl="1"/>
            <a:r>
              <a:rPr lang="pt-BR" sz="2800" dirty="0"/>
              <a:t>[situação]</a:t>
            </a:r>
          </a:p>
          <a:p>
            <a:pPr lvl="1"/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4337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8384B2-5E31-4C93-8D2E-6AF94670E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Riscos</a:t>
            </a:r>
            <a:endParaRPr lang="pt-BR" dirty="0"/>
          </a:p>
        </p:txBody>
      </p:sp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11865407-0FB1-4E24-87CB-C360F9718EE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11183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937736-B541-4091-9092-582009C9B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Lições aprendidas</a:t>
            </a:r>
            <a:endParaRPr lang="pt-BR" dirty="0"/>
          </a:p>
        </p:txBody>
      </p:sp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2D9614E0-BAB4-4353-813C-106915BB308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5535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937736-B541-4091-9092-582009C9B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463" y="188640"/>
            <a:ext cx="9595066" cy="864096"/>
          </a:xfrm>
        </p:spPr>
        <p:txBody>
          <a:bodyPr/>
          <a:lstStyle/>
          <a:p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Ações Importantes: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0320909-3A59-49B9-BFB2-05745CB8FECC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72480" y="1484784"/>
            <a:ext cx="9439049" cy="2592288"/>
          </a:xfrm>
        </p:spPr>
        <p:txBody>
          <a:bodyPr/>
          <a:lstStyle/>
          <a:p>
            <a:pPr marL="0" indent="0">
              <a:buNone/>
            </a:pPr>
            <a:r>
              <a:rPr lang="pt-BR" sz="2800" dirty="0"/>
              <a:t>[Problema]: [descrição da ação]</a:t>
            </a:r>
          </a:p>
          <a:p>
            <a:r>
              <a:rPr lang="pt-BR" sz="2000" dirty="0"/>
              <a:t>Responsável: [nome do responsável]</a:t>
            </a:r>
          </a:p>
          <a:p>
            <a:r>
              <a:rPr lang="pt-BR" sz="2000" dirty="0"/>
              <a:t>Situação: [status da ação]</a:t>
            </a:r>
          </a:p>
          <a:p>
            <a:r>
              <a:rPr lang="pt-BR" sz="2000" dirty="0"/>
              <a:t>Data Conclusão: [</a:t>
            </a:r>
            <a:r>
              <a:rPr lang="pt-BR" sz="2000" dirty="0" err="1"/>
              <a:t>dd</a:t>
            </a:r>
            <a:r>
              <a:rPr lang="pt-BR" sz="2000" dirty="0"/>
              <a:t>/mm/</a:t>
            </a:r>
            <a:r>
              <a:rPr lang="pt-BR" sz="2000" dirty="0" err="1"/>
              <a:t>aaaa</a:t>
            </a:r>
            <a:r>
              <a:rPr lang="pt-BR" sz="2000" dirty="0"/>
              <a:t>]</a:t>
            </a:r>
          </a:p>
          <a:p>
            <a:pPr lvl="1"/>
            <a:endParaRPr lang="pt-BR" dirty="0"/>
          </a:p>
          <a:p>
            <a:pPr lvl="1"/>
            <a:endParaRPr lang="pt-BR" dirty="0"/>
          </a:p>
          <a:p>
            <a:pPr lvl="1"/>
            <a:endParaRPr lang="pt-BR" dirty="0"/>
          </a:p>
          <a:p>
            <a:pPr lvl="1"/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6077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0000"/>
            <a:duotone>
              <a:schemeClr val="bg2">
                <a:shade val="90000"/>
                <a:satMod val="140000"/>
              </a:schemeClr>
              <a:schemeClr val="bg2">
                <a:satMod val="120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ítulo 5"/>
          <p:cNvSpPr>
            <a:spLocks noGrp="1"/>
          </p:cNvSpPr>
          <p:nvPr>
            <p:ph type="title"/>
          </p:nvPr>
        </p:nvSpPr>
        <p:spPr>
          <a:xfrm>
            <a:off x="1485900" y="4219575"/>
            <a:ext cx="8255000" cy="990600"/>
          </a:xfrm>
        </p:spPr>
        <p:txBody>
          <a:bodyPr/>
          <a:lstStyle/>
          <a:p>
            <a:pPr eaLnBrk="1" hangingPunct="1"/>
            <a:r>
              <a:rPr lang="pt-BR" dirty="0"/>
              <a:t>PERGUNTAS ?</a:t>
            </a:r>
          </a:p>
        </p:txBody>
      </p:sp>
      <p:pic>
        <p:nvPicPr>
          <p:cNvPr id="14" name="Picture 12" descr="C:\Documents and Settings\andre.assumpcao\Configurações locais\Temporary Internet Files\Content.IE5\2MT1IRIL\MPj04388110000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051938" y="332656"/>
            <a:ext cx="5425565" cy="3338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3" descr="C:\Documents and Settings\AGSA\Desktop\BASIS\MKT\LOGO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0825" y="188640"/>
            <a:ext cx="2645069" cy="1224136"/>
          </a:xfrm>
          <a:prstGeom prst="rect">
            <a:avLst/>
          </a:prstGeom>
          <a:ln>
            <a:noFill/>
          </a:ln>
          <a:effectLst/>
        </p:spPr>
      </p:pic>
      <p:sp>
        <p:nvSpPr>
          <p:cNvPr id="7" name="Retângulo 6"/>
          <p:cNvSpPr/>
          <p:nvPr/>
        </p:nvSpPr>
        <p:spPr>
          <a:xfrm>
            <a:off x="1055577" y="5388954"/>
            <a:ext cx="15558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pt-BR" dirty="0">
                <a:latin typeface="Calibri" pitchFamily="34" charset="0"/>
                <a:cs typeface="Calibri" pitchFamily="34" charset="0"/>
              </a:rPr>
              <a:t>Brasília/DF: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4D6027E9-D20B-7D46-AAA4-C09BBBD697C3}"/>
              </a:ext>
            </a:extLst>
          </p:cNvPr>
          <p:cNvSpPr/>
          <p:nvPr/>
        </p:nvSpPr>
        <p:spPr>
          <a:xfrm>
            <a:off x="2576736" y="5373217"/>
            <a:ext cx="4953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SCS Quadra 08, Venâncio Shopping</a:t>
            </a:r>
          </a:p>
          <a:p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Bloco B-50, 8° andar, Salas 824 a 842 (pares)</a:t>
            </a:r>
          </a:p>
          <a:p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Brasília, DF</a:t>
            </a:r>
          </a:p>
          <a:p>
            <a:r>
              <a:rPr lang="pt-BR" dirty="0">
                <a:latin typeface="Calibri" panose="020F0502020204030204" pitchFamily="34" charset="0"/>
                <a:cs typeface="Calibri" panose="020F0502020204030204" pitchFamily="34" charset="0"/>
              </a:rPr>
              <a:t>CEP: 70.333-900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>
        <p14:glitter pattern="hexagon"/>
      </p:transition>
    </mc:Choice>
    <mc:Fallback xmlns="">
      <p:transition spd="slow" advClick="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Status_Report" id="{71C8B9FA-FB10-6F46-911A-CB39419A6E9B}" vid="{6385F8DE-84B3-D545-848D-FD2555F968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240</Words>
  <Application>Microsoft Macintosh PowerPoint</Application>
  <PresentationFormat>Papel A4 (210 x 297 mm)</PresentationFormat>
  <Paragraphs>67</Paragraphs>
  <Slides>13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Courier New</vt:lpstr>
      <vt:lpstr>Tw Cen MT</vt:lpstr>
      <vt:lpstr>Wingdings</vt:lpstr>
      <vt:lpstr>Wingdings 2</vt:lpstr>
      <vt:lpstr>Mediano</vt:lpstr>
      <vt:lpstr> </vt:lpstr>
      <vt:lpstr>AGENDA</vt:lpstr>
      <vt:lpstr>Viabilidade financeira dos contratos</vt:lpstr>
      <vt:lpstr>Análise da Tendência</vt:lpstr>
      <vt:lpstr>Entregáveis em atraso (faturamento pendente)</vt:lpstr>
      <vt:lpstr>Indicadores do Contrato </vt:lpstr>
      <vt:lpstr>Indicadores do Contrato </vt:lpstr>
      <vt:lpstr>Índice de Desempenho do Prazo</vt:lpstr>
      <vt:lpstr>Desvios de recursos humanos, hardware e software </vt:lpstr>
      <vt:lpstr>Riscos</vt:lpstr>
      <vt:lpstr>Lições aprendidas</vt:lpstr>
      <vt:lpstr>Ações Importantes:</vt:lpstr>
      <vt:lpstr>PERGUNTAS ?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2018-08-11T18:16:15Z</dcterms:created>
  <dcterms:modified xsi:type="dcterms:W3CDTF">2018-08-18T22:20:00Z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1046</vt:i4>
  </property>
  <property fmtid="{D5CDD505-2E9C-101B-9397-08002B2CF9AE}" pid="3" name="_Version">
    <vt:lpwstr>12.0.4518</vt:lpwstr>
  </property>
</Properties>
</file>